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Low 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ow 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strawpoll.com/polls/w4nWrGRpNyA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akib Rasul | July 5, 202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Sakib Rasul | July 5, 2023</a:t>
            </a:r>
          </a:p>
        </p:txBody>
      </p:sp>
      <p:sp>
        <p:nvSpPr>
          <p:cNvPr id="152" name="React: State and Event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React: State and Events</a:t>
            </a:r>
          </a:p>
        </p:txBody>
      </p:sp>
      <p:sp>
        <p:nvSpPr>
          <p:cNvPr id="153" name="Phase 2 // Week 1, Day 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Phase 2 // Week 1, Day 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What not to hold in st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not to hold in state</a:t>
            </a:r>
          </a:p>
        </p:txBody>
      </p:sp>
      <p:sp>
        <p:nvSpPr>
          <p:cNvPr id="181" name="Don’t mirror props in state. If you want to rename a prop for the purposes of a component, assign it to a new constant."/>
          <p:cNvSpPr txBox="1"/>
          <p:nvPr>
            <p:ph type="body" sz="quarter" idx="1"/>
          </p:nvPr>
        </p:nvSpPr>
        <p:spPr>
          <a:xfrm>
            <a:off x="1206500" y="2635086"/>
            <a:ext cx="21971000" cy="1825315"/>
          </a:xfrm>
          <a:prstGeom prst="rect">
            <a:avLst/>
          </a:prstGeom>
        </p:spPr>
        <p:txBody>
          <a:bodyPr/>
          <a:lstStyle/>
          <a:p>
            <a:pPr lvl="1" marL="1778000" indent="-889000">
              <a:buSzPct val="100000"/>
              <a:buAutoNum type="arabicPeriod" startAt="1"/>
            </a:pPr>
            <a:r>
              <a:rPr b="1"/>
              <a:t>Don’t mirror props in state.</a:t>
            </a:r>
            <a:r>
              <a:t> If you want to rename a prop for the purposes of a component, assign it to a new constant.</a:t>
            </a:r>
          </a:p>
        </p:txBody>
      </p:sp>
      <p:sp>
        <p:nvSpPr>
          <p:cNvPr id="182" name="function NutritionFacts({ foodCalories }) {…"/>
          <p:cNvSpPr txBox="1"/>
          <p:nvPr/>
        </p:nvSpPr>
        <p:spPr>
          <a:xfrm>
            <a:off x="3611050" y="4341341"/>
            <a:ext cx="17161900" cy="28507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lvl="1" algn="l">
              <a:lnSpc>
                <a:spcPct val="4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NutritionFacts</a:t>
            </a:r>
            <a:r>
              <a:t>({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foodCalories</a:t>
            </a:r>
            <a:r>
              <a:t> }) {</a:t>
            </a:r>
          </a:p>
          <a:p>
            <a:pPr lvl="4" algn="l">
              <a:lnSpc>
                <a:spcPct val="4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</a:t>
            </a:r>
            <a:r>
              <a:rPr>
                <a:solidFill>
                  <a:schemeClr val="accent1">
                    <a:lumOff val="13575"/>
                  </a:schemeClr>
                </a:solidFill>
              </a:rPr>
              <a:t>calories</a:t>
            </a:r>
            <a:r>
              <a:t> =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foodCalories</a:t>
            </a:r>
            <a:r>
              <a:t>;</a:t>
            </a:r>
          </a:p>
          <a:p>
            <a:pPr lvl="1" algn="l">
              <a:lnSpc>
                <a:spcPct val="4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}</a:t>
            </a:r>
          </a:p>
        </p:txBody>
      </p:sp>
      <p:sp>
        <p:nvSpPr>
          <p:cNvPr id="183" name="Don’t hold things in state that you can derive. Declare a new constant if you want a name to refer to what you’re deriving.…"/>
          <p:cNvSpPr txBox="1"/>
          <p:nvPr/>
        </p:nvSpPr>
        <p:spPr>
          <a:xfrm>
            <a:off x="1220880" y="6281024"/>
            <a:ext cx="21942240" cy="6278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marL="1778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/>
            </a:pPr>
          </a:p>
          <a:p>
            <a:pPr lvl="1" marL="1778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2"/>
              <a:defRPr sz="4800"/>
            </a:pPr>
            <a:r>
              <a:rPr b="1"/>
              <a:t>Don’t hold things in state that you can derive.</a:t>
            </a:r>
            <a:r>
              <a:t> Declare a new constant if you want a name to refer to what you’re deriving.</a:t>
            </a:r>
          </a:p>
          <a:p>
            <a:pPr lvl="1"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firstName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setFirstName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“”</a:t>
            </a:r>
            <a:r>
              <a:t>);</a:t>
            </a:r>
          </a:p>
          <a:p>
            <a:pPr lvl="1"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lastName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setLastName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“”</a:t>
            </a:r>
            <a:r>
              <a:t>);</a:t>
            </a:r>
          </a:p>
          <a:p>
            <a:pPr lvl="1"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</a:t>
            </a:r>
            <a:r>
              <a:rPr>
                <a:solidFill>
                  <a:schemeClr val="accent1">
                    <a:lumOff val="13575"/>
                  </a:schemeClr>
                </a:solidFill>
              </a:rPr>
              <a:t>fullName</a:t>
            </a:r>
            <a:r>
              <a:t> =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firstName</a:t>
            </a:r>
            <a:r>
              <a:t> + “ “ +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lastName</a:t>
            </a:r>
            <a:r>
              <a:t>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How do we update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update state?</a:t>
            </a:r>
          </a:p>
        </p:txBody>
      </p:sp>
      <p:sp>
        <p:nvSpPr>
          <p:cNvPr id="186" name="To update state, we use call its setter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update state, we use call its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setter</a:t>
            </a:r>
            <a:r>
              <a:t>.</a:t>
            </a:r>
          </a:p>
        </p:txBody>
      </p:sp>
      <p:sp>
        <p:nvSpPr>
          <p:cNvPr id="187" name="const [ isInCart, setIsInCart ] = useState(false);…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isInCart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setIsInCart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false</a:t>
            </a:r>
            <a:r>
              <a:t>);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…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addToCart</a:t>
            </a:r>
            <a:r>
              <a:t>() {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setIsInCart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true</a:t>
            </a:r>
            <a:r>
              <a:t>) };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How do we update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update state?</a:t>
            </a:r>
          </a:p>
        </p:txBody>
      </p:sp>
      <p:sp>
        <p:nvSpPr>
          <p:cNvPr id="190" name="To update state, we use call its setter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update state, we use call its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setter</a:t>
            </a:r>
            <a:r>
              <a:t>.</a:t>
            </a:r>
          </a:p>
        </p:txBody>
      </p:sp>
      <p:sp>
        <p:nvSpPr>
          <p:cNvPr id="191" name="const [ something, setSomething ] = useState(initialValue);…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something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setSomething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initialValue</a:t>
            </a:r>
            <a:r>
              <a:t>);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…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updateSomething</a:t>
            </a:r>
            <a:r>
              <a:t>() {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setSomething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newValue</a:t>
            </a:r>
            <a:r>
              <a:t>) };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at happens when we update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happens when we update state?</a:t>
            </a:r>
          </a:p>
        </p:txBody>
      </p:sp>
      <p:sp>
        <p:nvSpPr>
          <p:cNvPr id="194" name="Thinking in React means we follow two principles:…"/>
          <p:cNvSpPr txBox="1"/>
          <p:nvPr>
            <p:ph type="body" idx="1"/>
          </p:nvPr>
        </p:nvSpPr>
        <p:spPr>
          <a:xfrm>
            <a:off x="1206500" y="2635086"/>
            <a:ext cx="21971000" cy="634627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i="1"/>
              <a:t>Thinking in React</a:t>
            </a:r>
            <a:r>
              <a:t> means we follow two principles:</a:t>
            </a:r>
          </a:p>
          <a:p>
            <a:pPr marL="889000" indent="-889000">
              <a:buSzPct val="100000"/>
              <a:buAutoNum type="arabicPeriod" startAt="1"/>
            </a:pPr>
            <a:r>
              <a:t>Any app can be broken into independent, reusable components.</a:t>
            </a:r>
          </a:p>
          <a:p>
            <a:pPr marL="889000" indent="-889000">
              <a:buSzPct val="100000"/>
              <a:buAutoNum type="arabicPeriod" startAt="1"/>
            </a:pPr>
            <a:r>
              <a:t>We shouldn’t have to re-render an entire DOM whenever something happens.</a:t>
            </a:r>
          </a:p>
          <a:p>
            <a:pPr marL="0" indent="0">
              <a:buSzTx/>
              <a:buNone/>
            </a:pPr>
            <a:r>
              <a:t>State is how React ensures its second principle. </a:t>
            </a:r>
            <a:r>
              <a:rPr b="1"/>
              <a:t>Updating state tells React to queue up a re-render of the component it belongs to with fresh data</a:t>
            </a:r>
            <a:r>
              <a:t>.</a:t>
            </a:r>
          </a:p>
        </p:txBody>
      </p:sp>
      <p:sp>
        <p:nvSpPr>
          <p:cNvPr id="195" name="Points: 5"/>
          <p:cNvSpPr txBox="1"/>
          <p:nvPr/>
        </p:nvSpPr>
        <p:spPr>
          <a:xfrm>
            <a:off x="1198096" y="10239578"/>
            <a:ext cx="2907184" cy="932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/>
            </a:lvl1pPr>
          </a:lstStyle>
          <a:p>
            <a:pPr/>
            <a:r>
              <a:t>Points: 5</a:t>
            </a:r>
          </a:p>
        </p:txBody>
      </p:sp>
      <p:sp>
        <p:nvSpPr>
          <p:cNvPr id="196" name="Points: 11"/>
          <p:cNvSpPr txBox="1"/>
          <p:nvPr/>
        </p:nvSpPr>
        <p:spPr>
          <a:xfrm>
            <a:off x="19107257" y="10225057"/>
            <a:ext cx="3302611" cy="932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/>
            </a:lvl1pPr>
          </a:lstStyle>
          <a:p>
            <a:pPr/>
            <a:r>
              <a:t>Points: 11</a:t>
            </a:r>
          </a:p>
        </p:txBody>
      </p:sp>
      <p:sp>
        <p:nvSpPr>
          <p:cNvPr id="197" name="setPoints(points+6)"/>
          <p:cNvSpPr txBox="1"/>
          <p:nvPr/>
        </p:nvSpPr>
        <p:spPr>
          <a:xfrm>
            <a:off x="8080350" y="10248671"/>
            <a:ext cx="8223300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pPr/>
            <a:r>
              <a:t>setPoints(points+6)</a:t>
            </a:r>
          </a:p>
        </p:txBody>
      </p:sp>
      <p:sp>
        <p:nvSpPr>
          <p:cNvPr id="198" name="Line"/>
          <p:cNvSpPr/>
          <p:nvPr/>
        </p:nvSpPr>
        <p:spPr>
          <a:xfrm>
            <a:off x="4257652" y="10705871"/>
            <a:ext cx="3670325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9" name="Line"/>
          <p:cNvSpPr/>
          <p:nvPr/>
        </p:nvSpPr>
        <p:spPr>
          <a:xfrm>
            <a:off x="16456023" y="10691350"/>
            <a:ext cx="2498862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0" name="touchdown"/>
          <p:cNvSpPr txBox="1"/>
          <p:nvPr/>
        </p:nvSpPr>
        <p:spPr>
          <a:xfrm>
            <a:off x="5057374" y="10118564"/>
            <a:ext cx="164409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touchdown</a:t>
            </a:r>
          </a:p>
        </p:txBody>
      </p:sp>
      <p:sp>
        <p:nvSpPr>
          <p:cNvPr id="201" name="re-render"/>
          <p:cNvSpPr txBox="1"/>
          <p:nvPr/>
        </p:nvSpPr>
        <p:spPr>
          <a:xfrm>
            <a:off x="17136172" y="10118564"/>
            <a:ext cx="136763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re-render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Handling Ev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Handling Events</a:t>
            </a:r>
          </a:p>
        </p:txBody>
      </p:sp>
      <p:sp>
        <p:nvSpPr>
          <p:cNvPr id="204" name="We handle events in React similarly to how we added event listeners in JS:"/>
          <p:cNvSpPr txBox="1"/>
          <p:nvPr>
            <p:ph type="body" sz="quarter" idx="1"/>
          </p:nvPr>
        </p:nvSpPr>
        <p:spPr>
          <a:xfrm>
            <a:off x="1206500" y="2635086"/>
            <a:ext cx="21971000" cy="108886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We handle </a:t>
            </a:r>
            <a:r>
              <a:rPr b="1"/>
              <a:t>events</a:t>
            </a:r>
            <a:r>
              <a:t> in React similarly to how we added event listeners in JS:</a:t>
            </a:r>
          </a:p>
        </p:txBody>
      </p:sp>
      <p:sp>
        <p:nvSpPr>
          <p:cNvPr id="205" name="We declare a function that will handle an event of our choice.…"/>
          <p:cNvSpPr txBox="1"/>
          <p:nvPr/>
        </p:nvSpPr>
        <p:spPr>
          <a:xfrm>
            <a:off x="1206500" y="3973374"/>
            <a:ext cx="21971000" cy="8806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/>
            </a:pPr>
            <a:r>
              <a:t>We declare a function that will handle an event of our choice.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sayHi</a:t>
            </a:r>
            <a:r>
              <a:t>() {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alert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“Hi!”</a:t>
            </a:r>
            <a:r>
              <a:t>) };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 </a:t>
            </a:r>
          </a:p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2"/>
              <a:defRPr sz="4800"/>
            </a:pPr>
            <a:r>
              <a:t>We pass that function as a prop to the event’s target.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&lt;button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onClick</a:t>
            </a:r>
            <a:r>
              <a:t>={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sayHi</a:t>
            </a:r>
            <a:r>
              <a:t>}&gt;Hey there.&lt;/button&gt;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Handling Events with Sta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Handling Events with State</a:t>
            </a:r>
          </a:p>
        </p:txBody>
      </p:sp>
      <p:sp>
        <p:nvSpPr>
          <p:cNvPr id="208" name="Since state is dynamic and independent, we’ll often want to update it inside event handlers:"/>
          <p:cNvSpPr txBox="1"/>
          <p:nvPr>
            <p:ph type="body" sz="quarter" idx="1"/>
          </p:nvPr>
        </p:nvSpPr>
        <p:spPr>
          <a:xfrm>
            <a:off x="1206500" y="2635086"/>
            <a:ext cx="21971000" cy="171362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Since state is </a:t>
            </a:r>
            <a:r>
              <a:rPr u="sng"/>
              <a:t>dynamic</a:t>
            </a:r>
            <a:r>
              <a:t> and </a:t>
            </a:r>
            <a:r>
              <a:rPr u="sng"/>
              <a:t>independent</a:t>
            </a:r>
            <a:r>
              <a:t>, we’ll often want to update it inside event handlers:</a:t>
            </a:r>
          </a:p>
        </p:txBody>
      </p:sp>
      <p:sp>
        <p:nvSpPr>
          <p:cNvPr id="209" name="We declare a function that will handle an event of our choice.…"/>
          <p:cNvSpPr txBox="1"/>
          <p:nvPr/>
        </p:nvSpPr>
        <p:spPr>
          <a:xfrm>
            <a:off x="1206500" y="4598129"/>
            <a:ext cx="21971000" cy="81815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1"/>
              <a:defRPr sz="4800"/>
            </a:pPr>
            <a:r>
              <a:t>We declare a function that will handle an event of our choice.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isOn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setIsOn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false</a:t>
            </a:r>
            <a:r>
              <a:t>);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function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toggleLamp</a:t>
            </a:r>
            <a:r>
              <a:t>() {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setIsOn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!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isOn</a:t>
            </a:r>
            <a:r>
              <a:t>) };</a:t>
            </a:r>
          </a:p>
          <a:p>
            <a:pPr marL="889000" indent="-889000" algn="l">
              <a:lnSpc>
                <a:spcPct val="90000"/>
              </a:lnSpc>
              <a:spcBef>
                <a:spcPts val="4500"/>
              </a:spcBef>
              <a:buSzPct val="100000"/>
              <a:buAutoNum type="arabicPeriod" startAt="2"/>
              <a:defRPr sz="4800"/>
            </a:pPr>
            <a:r>
              <a:t>We pass that function as a prop to the event’s target.</a:t>
            </a:r>
          </a:p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&lt;button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onClick</a:t>
            </a:r>
            <a:r>
              <a:t>={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toggleLamp</a:t>
            </a:r>
            <a:r>
              <a:t>}&gt;Turn Lamp On/Off&lt;/button&gt;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ime to sell a TV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Time to sell a TV.</a:t>
            </a:r>
          </a:p>
          <a:p>
            <a:pPr/>
            <a:r>
              <a:t>And a spatula.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Questions? // Thanks!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Questions? // Thanks!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irst, a question.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First, a question.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oday’s Objectiv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Today’s Objectives</a:t>
            </a:r>
          </a:p>
        </p:txBody>
      </p:sp>
      <p:sp>
        <p:nvSpPr>
          <p:cNvPr id="158" name="Today, we’ll answer the following questions: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Today, we’ll answer the following questions:</a:t>
            </a:r>
          </a:p>
          <a:p>
            <a:pPr marL="889000" indent="-889000">
              <a:buSzPct val="100000"/>
              <a:buAutoNum type="arabicPeriod" startAt="1"/>
              <a:defRPr i="1"/>
            </a:pPr>
            <a:r>
              <a:t>What is </a:t>
            </a:r>
            <a:r>
              <a:rPr b="1"/>
              <a:t>state </a:t>
            </a:r>
            <a:r>
              <a:t>in React?</a:t>
            </a:r>
          </a:p>
          <a:p>
            <a:pPr lvl="1" marL="1778000" indent="-889000">
              <a:buSzPct val="100000"/>
              <a:buAutoNum type="alphaUcPeriod" startAt="1"/>
              <a:defRPr i="1"/>
            </a:pPr>
            <a:r>
              <a:t>How do we </a:t>
            </a:r>
            <a:r>
              <a:rPr u="sng"/>
              <a:t>create</a:t>
            </a:r>
            <a:r>
              <a:t> it?</a:t>
            </a:r>
          </a:p>
          <a:p>
            <a:pPr lvl="1" marL="1778000" indent="-889000">
              <a:buSzPct val="100000"/>
              <a:buAutoNum type="alphaUcPeriod" startAt="1"/>
              <a:defRPr i="1"/>
            </a:pPr>
            <a:r>
              <a:t>How do we </a:t>
            </a:r>
            <a:r>
              <a:rPr u="sng"/>
              <a:t>update</a:t>
            </a:r>
            <a:r>
              <a:t> it?</a:t>
            </a:r>
          </a:p>
          <a:p>
            <a:pPr marL="889000" indent="-889000">
              <a:buSzPct val="100000"/>
              <a:buAutoNum type="arabicPeriod" startAt="1"/>
              <a:defRPr i="1"/>
            </a:pPr>
            <a:r>
              <a:t>How do we handle </a:t>
            </a:r>
            <a:r>
              <a:rPr b="1"/>
              <a:t>events</a:t>
            </a:r>
            <a:r>
              <a:t> in React?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What is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state?</a:t>
            </a:r>
          </a:p>
        </p:txBody>
      </p:sp>
      <p:sp>
        <p:nvSpPr>
          <p:cNvPr id="161" name="A component’s state is its memory between renders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/>
            <a:r>
              <a:t>A component’s </a:t>
            </a:r>
            <a:r>
              <a:rPr b="1"/>
              <a:t>state</a:t>
            </a:r>
            <a:r>
              <a:t> is its </a:t>
            </a:r>
            <a:r>
              <a:rPr i="1"/>
              <a:t>memory between renders</a:t>
            </a:r>
            <a:r>
              <a:t>.</a:t>
            </a:r>
          </a:p>
          <a:p>
            <a:pPr marL="889000" indent="-889000">
              <a:buSzPct val="100000"/>
              <a:buAutoNum type="arabicPeriod" startAt="1"/>
            </a:pPr>
            <a:r>
              <a:t>State is </a:t>
            </a:r>
            <a:r>
              <a:rPr u="sng"/>
              <a:t>dynamic</a:t>
            </a:r>
            <a:r>
              <a:t>. It is data that changes over a component’s lifetime.</a:t>
            </a:r>
          </a:p>
          <a:p>
            <a:pPr marL="889000" indent="-889000">
              <a:buSzPct val="100000"/>
              <a:buAutoNum type="arabicPeriod" startAt="1"/>
            </a:pPr>
            <a:r>
              <a:t>State is </a:t>
            </a:r>
            <a:r>
              <a:rPr u="sng"/>
              <a:t>independent</a:t>
            </a:r>
            <a:r>
              <a:t>. Its value cannot be derived from existing props or state.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tate: An Ex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State: An Example</a:t>
            </a:r>
          </a:p>
        </p:txBody>
      </p:sp>
      <p:sp>
        <p:nvSpPr>
          <p:cNvPr id="164" name="Let’s say you’re building a website for a museum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SzTx/>
              <a:buNone/>
              <a:defRPr b="1"/>
            </a:pPr>
            <a:r>
              <a:t>Let’s say you’re building a website for a museum.</a:t>
            </a:r>
          </a:p>
          <a:p>
            <a:pPr marL="0" indent="0" algn="ctr">
              <a:buSzTx/>
              <a:buNone/>
              <a:defRPr b="1"/>
            </a:pPr>
            <a:r>
              <a:t>It consists of an </a:t>
            </a:r>
            <a:r>
              <a:rPr>
                <a:solidFill>
                  <a:schemeClr val="accent2"/>
                </a:solidFill>
              </a:rPr>
              <a:t>App</a:t>
            </a:r>
            <a:r>
              <a:t> that renders multiple </a:t>
            </a:r>
            <a:r>
              <a:rPr>
                <a:solidFill>
                  <a:schemeClr val="accent3"/>
                </a:solidFill>
              </a:rPr>
              <a:t>Gallery</a:t>
            </a:r>
            <a:r>
              <a:t> components.</a:t>
            </a:r>
          </a:p>
          <a:p>
            <a:pPr marL="0" indent="0" algn="ctr">
              <a:buSzTx/>
              <a:buNone/>
              <a:defRPr b="1"/>
            </a:pPr>
            <a:r>
              <a:t>A </a:t>
            </a:r>
            <a:r>
              <a:rPr>
                <a:solidFill>
                  <a:schemeClr val="accent3"/>
                </a:solidFill>
              </a:rPr>
              <a:t>Gallery</a:t>
            </a:r>
            <a:r>
              <a:t> is a navigable slideshow for a given artist and their works.</a:t>
            </a:r>
          </a:p>
          <a:p>
            <a:pPr marL="0" indent="0" algn="ctr">
              <a:buSzTx/>
              <a:buNone/>
              <a:defRPr b="1"/>
            </a:pPr>
            <a:r>
              <a:t>What might make sense for </a:t>
            </a:r>
            <a:r>
              <a:rPr>
                <a:solidFill>
                  <a:schemeClr val="accent2"/>
                </a:solidFill>
              </a:rPr>
              <a:t>App</a:t>
            </a:r>
            <a:r>
              <a:t> to pass with props?</a:t>
            </a:r>
          </a:p>
          <a:p>
            <a:pPr marL="0" indent="0" algn="ctr">
              <a:buSzTx/>
              <a:buNone/>
              <a:defRPr b="1"/>
            </a:pPr>
            <a:r>
              <a:t>What might make sense for </a:t>
            </a:r>
            <a:r>
              <a:rPr>
                <a:solidFill>
                  <a:schemeClr val="accent3"/>
                </a:solidFill>
              </a:rPr>
              <a:t>Gallery</a:t>
            </a:r>
            <a:r>
              <a:t> to hold in state?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Which of these are(n’t)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of these are(n’t) state?</a:t>
            </a:r>
          </a:p>
        </p:txBody>
      </p:sp>
      <p:sp>
        <p:nvSpPr>
          <p:cNvPr id="167" name="The address a user’s typed into a Form, before they’ve clicked submit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 lvl="1" marL="1778000" indent="-889000">
              <a:buSzPct val="100000"/>
              <a:buAutoNum type="arabicPeriod" startAt="1"/>
            </a:pPr>
            <a:r>
              <a:t>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address</a:t>
            </a:r>
            <a:r>
              <a:t> a user’s typed into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, before they’ve clicked submit.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user’s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fullName</a:t>
            </a:r>
            <a:r>
              <a:t>, given that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 holds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firstName</a:t>
            </a:r>
            <a:r>
              <a:t> and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lastName</a:t>
            </a:r>
            <a:r>
              <a:t> in state.</a:t>
            </a:r>
          </a:p>
          <a:p>
            <a:pPr lvl="1" marL="1778000" indent="-889000">
              <a:buSzPct val="100000"/>
              <a:buAutoNum type="arabicPeriod" startAt="1"/>
            </a:pPr>
            <a:r>
              <a:t>Whether or not a user has added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t> to their cart.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Car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, passed down as a prop from 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Garage</a:t>
            </a:r>
            <a:r>
              <a:t> it belongs to.</a:t>
            </a:r>
          </a:p>
          <a:p>
            <a:pPr lvl="1" marL="1778000" indent="-889000">
              <a:buSzPct val="100000"/>
              <a:buAutoNum type="arabicPeriod" startAt="1"/>
            </a:pPr>
            <a:r>
              <a:t>How many times you’ve clicked “Generate!” in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DALLEImageGenerator</a:t>
            </a:r>
            <a:r>
              <a:t> component.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Which of these are(n’t)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Which of these are(n’t) state?</a:t>
            </a:r>
          </a:p>
        </p:txBody>
      </p:sp>
      <p:sp>
        <p:nvSpPr>
          <p:cNvPr id="170" name="The address a user’s typed into a Form, before they’ve clicked submit.…"/>
          <p:cNvSpPr txBox="1"/>
          <p:nvPr>
            <p:ph type="body" idx="1"/>
          </p:nvPr>
        </p:nvSpPr>
        <p:spPr>
          <a:xfrm>
            <a:off x="1206500" y="2635086"/>
            <a:ext cx="21971000" cy="9869430"/>
          </a:xfrm>
          <a:prstGeom prst="rect">
            <a:avLst/>
          </a:prstGeom>
        </p:spPr>
        <p:txBody>
          <a:bodyPr/>
          <a:lstStyle/>
          <a:p>
            <a:pPr lvl="1" marL="1778000" indent="-889000">
              <a:buSzPct val="100000"/>
              <a:buAutoNum type="arabicPeriod" startAt="1"/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  <a:r>
              <a:t>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address</a:t>
            </a:r>
            <a:r>
              <a:t> a user’s typed into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, before they’ve clicked submit.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An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App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user’s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fullName</a:t>
            </a:r>
            <a:r>
              <a:t>, given that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t> holds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firstName</a:t>
            </a:r>
            <a:r>
              <a:t> and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lastName</a:t>
            </a:r>
            <a:r>
              <a:t> in state.</a:t>
            </a:r>
          </a:p>
          <a:p>
            <a:pPr lvl="1" marL="1778000" indent="-889000">
              <a:buSzPct val="100000"/>
              <a:buAutoNum type="arabicPeriod" startAt="1"/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  <a:r>
              <a:t>Whether or not a user has added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Product</a:t>
            </a:r>
            <a:r>
              <a:t> to their cart.</a:t>
            </a:r>
          </a:p>
          <a:p>
            <a:pPr lvl="1" marL="1778000" indent="-889000">
              <a:buSzPct val="100000"/>
              <a:buAutoNum type="arabicPeriod" startAt="1"/>
            </a:pPr>
            <a:r>
              <a:t>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Car</a:t>
            </a:r>
            <a:r>
              <a:t>’s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t>, passed down as a prop from the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Garage</a:t>
            </a:r>
            <a:r>
              <a:t> it belongs to.</a:t>
            </a:r>
          </a:p>
          <a:p>
            <a:pPr lvl="1" marL="1778000" indent="-889000">
              <a:buSzPct val="100000"/>
              <a:buAutoNum type="arabicPeriod" startAt="1"/>
              <a:def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defRPr>
            </a:pPr>
            <a:r>
              <a:t>How many times you’ve clicked “Generate!” in a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DALLEImageGenerator</a:t>
            </a:r>
            <a:r>
              <a:t> component.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How do we hold memory in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hold memory in state?</a:t>
            </a:r>
          </a:p>
        </p:txBody>
      </p:sp>
      <p:sp>
        <p:nvSpPr>
          <p:cNvPr id="173" name="To hold something in state, we invoke useState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hold something in state, we invoke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useState</a:t>
            </a:r>
            <a:r>
              <a:t>.</a:t>
            </a:r>
          </a:p>
        </p:txBody>
      </p:sp>
      <p:sp>
        <p:nvSpPr>
          <p:cNvPr id="174" name="const [ isInCart, setIsInCart ] = useState(false);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isInCart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setIsInCart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false</a:t>
            </a:r>
            <a:r>
              <a:t>);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How do we hold memory in stat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How do we hold memory in state?</a:t>
            </a:r>
          </a:p>
        </p:txBody>
      </p:sp>
      <p:sp>
        <p:nvSpPr>
          <p:cNvPr id="177" name="To hold something in state, we invoke useState."/>
          <p:cNvSpPr txBox="1"/>
          <p:nvPr>
            <p:ph type="body" sz="quarter" idx="1"/>
          </p:nvPr>
        </p:nvSpPr>
        <p:spPr>
          <a:xfrm>
            <a:off x="1206500" y="2635086"/>
            <a:ext cx="21971000" cy="969696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To hold something in state, we invoke </a:t>
            </a:r>
            <a:r>
              <a:rPr>
                <a:latin typeface="Courier New"/>
                <a:ea typeface="Courier New"/>
                <a:cs typeface="Courier New"/>
                <a:sym typeface="Courier New"/>
              </a:rPr>
              <a:t>useState</a:t>
            </a:r>
            <a:r>
              <a:t>.</a:t>
            </a:r>
          </a:p>
        </p:txBody>
      </p:sp>
      <p:sp>
        <p:nvSpPr>
          <p:cNvPr id="178" name="const [ something, setSomething ] = useState(initialValue);"/>
          <p:cNvSpPr txBox="1"/>
          <p:nvPr/>
        </p:nvSpPr>
        <p:spPr>
          <a:xfrm>
            <a:off x="1206500" y="3854205"/>
            <a:ext cx="21971000" cy="9044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500"/>
              </a:spcBef>
              <a:defRPr sz="4800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const [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something</a:t>
            </a:r>
            <a:r>
              <a:t>,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setSomething</a:t>
            </a:r>
            <a:r>
              <a:t> ] =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useState</a:t>
            </a:r>
            <a:r>
              <a:t>(</a:t>
            </a:r>
            <a:r>
              <a:rPr>
                <a:solidFill>
                  <a:schemeClr val="accent6">
                    <a:satOff val="15236"/>
                    <a:lumOff val="17673"/>
                  </a:schemeClr>
                </a:solidFill>
              </a:rPr>
              <a:t>initialValue</a:t>
            </a:r>
            <a:r>
              <a:t>);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